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Robo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602E4A-02E3-42B6-B543-E05F8F191C7B}">
  <a:tblStyle styleId="{C8602E4A-02E3-42B6-B543-E05F8F191C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oboto-bold.fntdata"/><Relationship Id="rId23" Type="http://schemas.openxmlformats.org/officeDocument/2006/relationships/font" Target="fonts/Roboto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oboto-boldItalic.fntdata"/><Relationship Id="rId25" Type="http://schemas.openxmlformats.org/officeDocument/2006/relationships/font" Target="fonts/Roboto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d273040d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cd273040d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cdbb18653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cdbb18653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d273040d4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cd273040d4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d22f29b45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d22f29b45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cdbb186539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cdbb186539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d273040d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cd273040d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cd273040d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cd273040d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d0b263184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d0b263184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210bfafa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210bfafa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cdc9061c8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cdc9061c8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dbb18653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cdbb18653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e9090756a_1_23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e9090756a_1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dbb186539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cdbb186539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gif"/><Relationship Id="rId4" Type="http://schemas.openxmlformats.org/officeDocument/2006/relationships/image" Target="../media/image3.png"/><Relationship Id="rId5" Type="http://schemas.openxmlformats.org/officeDocument/2006/relationships/image" Target="../media/image12.png"/><Relationship Id="rId6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34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Relationship Id="rId7" Type="http://schemas.openxmlformats.org/officeDocument/2006/relationships/image" Target="../media/image16.png"/><Relationship Id="rId8" Type="http://schemas.openxmlformats.org/officeDocument/2006/relationships/image" Target="../media/image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11" Type="http://schemas.openxmlformats.org/officeDocument/2006/relationships/image" Target="../media/image23.png"/><Relationship Id="rId10" Type="http://schemas.openxmlformats.org/officeDocument/2006/relationships/image" Target="../media/image17.png"/><Relationship Id="rId12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1.png"/><Relationship Id="rId6" Type="http://schemas.openxmlformats.org/officeDocument/2006/relationships/image" Target="../media/image2.png"/><Relationship Id="rId7" Type="http://schemas.openxmlformats.org/officeDocument/2006/relationships/image" Target="../media/image26.png"/><Relationship Id="rId8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jpg"/><Relationship Id="rId4" Type="http://schemas.openxmlformats.org/officeDocument/2006/relationships/image" Target="../media/image25.jpg"/><Relationship Id="rId5" Type="http://schemas.openxmlformats.org/officeDocument/2006/relationships/image" Target="../media/image29.jpg"/><Relationship Id="rId6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298350" y="1100300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SISTEMAS OPERATIVOS</a:t>
            </a:r>
            <a:endParaRPr/>
          </a:p>
        </p:txBody>
      </p:sp>
      <p:pic>
        <p:nvPicPr>
          <p:cNvPr id="68" name="Google Shape;6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550" y="400650"/>
            <a:ext cx="51435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6600" y="3292425"/>
            <a:ext cx="1494700" cy="1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72750" y="691300"/>
            <a:ext cx="1303439" cy="134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0425" y="3292425"/>
            <a:ext cx="1682325" cy="16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A86E8"/>
        </a:solid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/>
        </p:nvSpPr>
        <p:spPr>
          <a:xfrm>
            <a:off x="55650" y="322250"/>
            <a:ext cx="22806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Gestión de usuarios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Monousuario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Multiusuario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4" name="Google Shape;184;p22"/>
          <p:cNvSpPr txBox="1"/>
          <p:nvPr/>
        </p:nvSpPr>
        <p:spPr>
          <a:xfrm>
            <a:off x="6874975" y="322250"/>
            <a:ext cx="20697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Gestión de tareas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Monotarea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Multitarea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5" name="Google Shape;185;p22"/>
          <p:cNvSpPr txBox="1"/>
          <p:nvPr/>
        </p:nvSpPr>
        <p:spPr>
          <a:xfrm>
            <a:off x="-55650" y="3862650"/>
            <a:ext cx="23919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Gestión de recursos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Centralizado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Distribuido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6" name="Google Shape;186;p22"/>
          <p:cNvSpPr txBox="1"/>
          <p:nvPr/>
        </p:nvSpPr>
        <p:spPr>
          <a:xfrm>
            <a:off x="6874975" y="3585600"/>
            <a:ext cx="2391900" cy="15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latin typeface="Roboto"/>
                <a:ea typeface="Roboto"/>
                <a:cs typeface="Roboto"/>
                <a:sym typeface="Roboto"/>
              </a:rPr>
              <a:t>Estructura interna</a:t>
            </a:r>
            <a:endParaRPr b="1"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Monolítica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Jerárquica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Máquina virtual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</a:pPr>
            <a:r>
              <a:rPr lang="es" sz="1800">
                <a:latin typeface="Roboto"/>
                <a:ea typeface="Roboto"/>
                <a:cs typeface="Roboto"/>
                <a:sym typeface="Roboto"/>
              </a:rPr>
              <a:t>Cliente-servidor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7" name="Google Shape;1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11500" y="1206500"/>
            <a:ext cx="4863476" cy="27304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3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000000">
              <a:alpha val="54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type="title"/>
          </p:nvPr>
        </p:nvSpPr>
        <p:spPr>
          <a:xfrm>
            <a:off x="225975" y="1183650"/>
            <a:ext cx="87237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Kernel Y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Sus Tipos</a:t>
            </a:r>
            <a:endParaRPr b="1" sz="4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Kernel y sus tipos</a:t>
            </a:r>
            <a:endParaRPr/>
          </a:p>
        </p:txBody>
      </p:sp>
      <p:sp>
        <p:nvSpPr>
          <p:cNvPr id="199" name="Google Shape;199;p24"/>
          <p:cNvSpPr txBox="1"/>
          <p:nvPr>
            <p:ph idx="1" type="body"/>
          </p:nvPr>
        </p:nvSpPr>
        <p:spPr>
          <a:xfrm>
            <a:off x="548100" y="21476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Capa fundamental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Comunicar y administrar</a:t>
            </a:r>
            <a:endParaRPr b="1" sz="2000"/>
          </a:p>
        </p:txBody>
      </p:sp>
      <p:pic>
        <p:nvPicPr>
          <p:cNvPr id="200" name="Google Shape;20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8000" y="1997075"/>
            <a:ext cx="4291200" cy="2860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4"/>
          <p:cNvSpPr txBox="1"/>
          <p:nvPr/>
        </p:nvSpPr>
        <p:spPr>
          <a:xfrm>
            <a:off x="8113250" y="2464600"/>
            <a:ext cx="2757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Tipos de Kernel</a:t>
            </a:r>
            <a:endParaRPr/>
          </a:p>
        </p:txBody>
      </p:sp>
      <p:sp>
        <p:nvSpPr>
          <p:cNvPr id="207" name="Google Shape;207;p2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7200" y="2365650"/>
            <a:ext cx="2422749" cy="181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175" y="2420259"/>
            <a:ext cx="2277126" cy="170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8087" y="1919075"/>
            <a:ext cx="8311389" cy="259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6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000000">
              <a:alpha val="54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6"/>
          <p:cNvSpPr txBox="1"/>
          <p:nvPr>
            <p:ph type="title"/>
          </p:nvPr>
        </p:nvSpPr>
        <p:spPr>
          <a:xfrm>
            <a:off x="225975" y="1183650"/>
            <a:ext cx="87237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Llamadas Al Sistema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Y Su Clasificación</a:t>
            </a:r>
            <a:endParaRPr b="1" sz="4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Qué</a:t>
            </a:r>
            <a:r>
              <a:rPr lang="es"/>
              <a:t> son y su objetivo</a:t>
            </a:r>
            <a:endParaRPr/>
          </a:p>
        </p:txBody>
      </p:sp>
      <p:sp>
        <p:nvSpPr>
          <p:cNvPr id="223" name="Google Shape;223;p27"/>
          <p:cNvSpPr txBox="1"/>
          <p:nvPr>
            <p:ph idx="1" type="body"/>
          </p:nvPr>
        </p:nvSpPr>
        <p:spPr>
          <a:xfrm>
            <a:off x="471900" y="2300075"/>
            <a:ext cx="3999900" cy="20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Solicita una acción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Punto de enlace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Diferencian las acciones</a:t>
            </a:r>
            <a:endParaRPr b="1" sz="2000"/>
          </a:p>
        </p:txBody>
      </p:sp>
      <p:pic>
        <p:nvPicPr>
          <p:cNvPr id="224" name="Google Shape;2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5898" y="1985875"/>
            <a:ext cx="1769227" cy="138461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5" name="Google Shape;225;p27"/>
          <p:cNvGrpSpPr/>
          <p:nvPr/>
        </p:nvGrpSpPr>
        <p:grpSpPr>
          <a:xfrm>
            <a:off x="4005950" y="3719950"/>
            <a:ext cx="3178538" cy="1132975"/>
            <a:chOff x="4691750" y="3719950"/>
            <a:chExt cx="3178538" cy="1132975"/>
          </a:xfrm>
        </p:grpSpPr>
        <p:pic>
          <p:nvPicPr>
            <p:cNvPr id="226" name="Google Shape;226;p27"/>
            <p:cNvPicPr preferRelativeResize="0"/>
            <p:nvPr/>
          </p:nvPicPr>
          <p:blipFill rotWithShape="1">
            <a:blip r:embed="rId4">
              <a:alphaModFix/>
            </a:blip>
            <a:srcRect b="0" l="0" r="48699" t="0"/>
            <a:stretch/>
          </p:blipFill>
          <p:spPr>
            <a:xfrm>
              <a:off x="4691750" y="3719950"/>
              <a:ext cx="1022025" cy="113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7" name="Google Shape;227;p27"/>
            <p:cNvPicPr preferRelativeResize="0"/>
            <p:nvPr/>
          </p:nvPicPr>
          <p:blipFill rotWithShape="1">
            <a:blip r:embed="rId4">
              <a:alphaModFix/>
            </a:blip>
            <a:srcRect b="0" l="50835" r="0" t="0"/>
            <a:stretch/>
          </p:blipFill>
          <p:spPr>
            <a:xfrm>
              <a:off x="6295875" y="3719950"/>
              <a:ext cx="979451" cy="11329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8" name="Google Shape;228;p27"/>
            <p:cNvSpPr txBox="1"/>
            <p:nvPr/>
          </p:nvSpPr>
          <p:spPr>
            <a:xfrm>
              <a:off x="5771088" y="3947888"/>
              <a:ext cx="51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o</a:t>
              </a:r>
              <a:endParaRPr b="1" sz="3200">
                <a:solidFill>
                  <a:srgbClr val="666666"/>
                </a:solidFill>
                <a:highlight>
                  <a:srgbClr val="66666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29" name="Google Shape;229;p27"/>
            <p:cNvSpPr txBox="1"/>
            <p:nvPr/>
          </p:nvSpPr>
          <p:spPr>
            <a:xfrm>
              <a:off x="7354888" y="3947888"/>
              <a:ext cx="515400" cy="677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s" sz="3200">
                  <a:solidFill>
                    <a:srgbClr val="666666"/>
                  </a:solidFill>
                  <a:latin typeface="Roboto"/>
                  <a:ea typeface="Roboto"/>
                  <a:cs typeface="Roboto"/>
                  <a:sym typeface="Roboto"/>
                </a:rPr>
                <a:t>?</a:t>
              </a:r>
              <a:endParaRPr b="1" sz="3200">
                <a:solidFill>
                  <a:srgbClr val="666666"/>
                </a:solidFill>
                <a:highlight>
                  <a:srgbClr val="666666"/>
                </a:highlight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0075" y="1811225"/>
            <a:ext cx="2198275" cy="21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8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Clasificación</a:t>
            </a:r>
            <a:endParaRPr/>
          </a:p>
        </p:txBody>
      </p:sp>
      <p:sp>
        <p:nvSpPr>
          <p:cNvPr id="236" name="Google Shape;236;p28"/>
          <p:cNvSpPr txBox="1"/>
          <p:nvPr>
            <p:ph idx="1" type="body"/>
          </p:nvPr>
        </p:nvSpPr>
        <p:spPr>
          <a:xfrm>
            <a:off x="471900" y="1919075"/>
            <a:ext cx="4698000" cy="30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Control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Archivos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Dispositivos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Información</a:t>
            </a:r>
            <a:endParaRPr b="1" sz="2000"/>
          </a:p>
          <a:p>
            <a:pPr indent="-3556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b="1" lang="es" sz="2000"/>
              <a:t>Comunicación entre procesos </a:t>
            </a:r>
            <a:endParaRPr b="1" sz="2000"/>
          </a:p>
        </p:txBody>
      </p:sp>
      <p:pic>
        <p:nvPicPr>
          <p:cNvPr id="237" name="Google Shape;237;p28"/>
          <p:cNvPicPr preferRelativeResize="0"/>
          <p:nvPr/>
        </p:nvPicPr>
        <p:blipFill rotWithShape="1">
          <a:blip r:embed="rId3">
            <a:alphaModFix/>
          </a:blip>
          <a:srcRect b="20359" l="20228" r="22402" t="6796"/>
          <a:stretch/>
        </p:blipFill>
        <p:spPr>
          <a:xfrm>
            <a:off x="5169900" y="1833200"/>
            <a:ext cx="1097400" cy="9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4">
            <a:alphaModFix/>
          </a:blip>
          <a:srcRect b="3899" l="4096" r="4261" t="5190"/>
          <a:stretch/>
        </p:blipFill>
        <p:spPr>
          <a:xfrm>
            <a:off x="7059325" y="2269475"/>
            <a:ext cx="1010150" cy="10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8"/>
          <p:cNvPicPr preferRelativeResize="0"/>
          <p:nvPr/>
        </p:nvPicPr>
        <p:blipFill rotWithShape="1">
          <a:blip r:embed="rId5">
            <a:alphaModFix/>
          </a:blip>
          <a:srcRect b="7314" l="5312" r="4181" t="9380"/>
          <a:stretch/>
        </p:blipFill>
        <p:spPr>
          <a:xfrm>
            <a:off x="4773875" y="2917987"/>
            <a:ext cx="1889450" cy="1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59331" y="3398773"/>
            <a:ext cx="1566593" cy="10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42048" y="4035425"/>
            <a:ext cx="1335953" cy="100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/>
          <p:nvPr>
            <p:ph idx="4294967295" type="title"/>
          </p:nvPr>
        </p:nvSpPr>
        <p:spPr>
          <a:xfrm>
            <a:off x="354450" y="3149075"/>
            <a:ext cx="1140300" cy="7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Luis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Chávez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77" name="Google Shape;77;p14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14"/>
          <p:cNvSpPr txBox="1"/>
          <p:nvPr>
            <p:ph idx="4294967295" type="title"/>
          </p:nvPr>
        </p:nvSpPr>
        <p:spPr>
          <a:xfrm>
            <a:off x="311700" y="22010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400"/>
              </a:spcAft>
              <a:buNone/>
            </a:pPr>
            <a:r>
              <a:rPr lang="es"/>
              <a:t>Equipo 7</a:t>
            </a:r>
            <a:endParaRPr i="1" sz="1600"/>
          </a:p>
        </p:txBody>
      </p:sp>
      <p:sp>
        <p:nvSpPr>
          <p:cNvPr id="79" name="Google Shape;79;p14"/>
          <p:cNvSpPr txBox="1"/>
          <p:nvPr>
            <p:ph idx="4294967295" type="title"/>
          </p:nvPr>
        </p:nvSpPr>
        <p:spPr>
          <a:xfrm>
            <a:off x="2093800" y="3183875"/>
            <a:ext cx="12645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Joan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González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0" name="Google Shape;80;p14"/>
          <p:cNvSpPr txBox="1"/>
          <p:nvPr>
            <p:ph idx="4294967295" type="title"/>
          </p:nvPr>
        </p:nvSpPr>
        <p:spPr>
          <a:xfrm>
            <a:off x="5627100" y="3203000"/>
            <a:ext cx="14037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Leandro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Rodriguez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81" name="Google Shape;81;p14"/>
          <p:cNvSpPr txBox="1"/>
          <p:nvPr>
            <p:ph idx="4294967295" type="body"/>
          </p:nvPr>
        </p:nvSpPr>
        <p:spPr>
          <a:xfrm>
            <a:off x="4010400" y="3149075"/>
            <a:ext cx="1140300" cy="7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Tatiana</a:t>
            </a:r>
            <a:endParaRPr>
              <a:solidFill>
                <a:schemeClr val="dk1"/>
              </a:solidFill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Muñoz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7372600" y="3218675"/>
            <a:ext cx="1515600" cy="64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Lorenzo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Travaglini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850" y="1533550"/>
            <a:ext cx="1515500" cy="15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1200" y="1533550"/>
            <a:ext cx="1515500" cy="15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9750" y="1533550"/>
            <a:ext cx="1515500" cy="15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300" y="1533550"/>
            <a:ext cx="1515500" cy="15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2650" y="1533550"/>
            <a:ext cx="1515500" cy="1515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000000">
              <a:alpha val="54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type="title"/>
          </p:nvPr>
        </p:nvSpPr>
        <p:spPr>
          <a:xfrm>
            <a:off x="225975" y="1183650"/>
            <a:ext cx="87237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Funcionalidad Y 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Administración</a:t>
            </a:r>
            <a:endParaRPr b="1" sz="4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/>
          <p:nvPr/>
        </p:nvSpPr>
        <p:spPr>
          <a:xfrm>
            <a:off x="321575" y="1923762"/>
            <a:ext cx="4674300" cy="2977800"/>
          </a:xfrm>
          <a:prstGeom prst="roundRect">
            <a:avLst>
              <a:gd fmla="val 16667" name="adj"/>
            </a:avLst>
          </a:prstGeom>
          <a:solidFill>
            <a:srgbClr val="000000">
              <a:alpha val="75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516447" y="2020776"/>
            <a:ext cx="2336400" cy="741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s" sz="3400">
                <a:solidFill>
                  <a:srgbClr val="000000"/>
                </a:solidFill>
              </a:rPr>
              <a:t>¿Qué es?</a:t>
            </a:r>
            <a:endParaRPr b="1" sz="3400">
              <a:solidFill>
                <a:srgbClr val="000000"/>
              </a:solidFill>
            </a:endParaRPr>
          </a:p>
        </p:txBody>
      </p:sp>
      <p:sp>
        <p:nvSpPr>
          <p:cNvPr id="100" name="Google Shape;100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700"/>
              <a:t>Sistema Operativo</a:t>
            </a:r>
            <a:endParaRPr b="1" sz="4700"/>
          </a:p>
        </p:txBody>
      </p:sp>
      <p:pic>
        <p:nvPicPr>
          <p:cNvPr id="101" name="Google Shape;10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9725" y="2907945"/>
            <a:ext cx="1258048" cy="716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7758" y="2807867"/>
            <a:ext cx="905299" cy="91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94439" y="2807867"/>
            <a:ext cx="905299" cy="91680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4" name="Google Shape;104;p16"/>
          <p:cNvCxnSpPr>
            <a:stCxn id="103" idx="3"/>
            <a:endCxn id="101" idx="1"/>
          </p:cNvCxnSpPr>
          <p:nvPr/>
        </p:nvCxnSpPr>
        <p:spPr>
          <a:xfrm>
            <a:off x="1899738" y="3266269"/>
            <a:ext cx="129900" cy="600"/>
          </a:xfrm>
          <a:prstGeom prst="bentConnector3">
            <a:avLst>
              <a:gd fmla="val 50007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6"/>
          <p:cNvCxnSpPr>
            <a:stCxn id="101" idx="3"/>
            <a:endCxn id="102" idx="1"/>
          </p:cNvCxnSpPr>
          <p:nvPr/>
        </p:nvCxnSpPr>
        <p:spPr>
          <a:xfrm>
            <a:off x="3287773" y="3266272"/>
            <a:ext cx="1299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6" name="Google Shape;106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629" y="3769983"/>
            <a:ext cx="726239" cy="741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 rotWithShape="1">
          <a:blip r:embed="rId7">
            <a:alphaModFix/>
          </a:blip>
          <a:srcRect b="0" l="0" r="35039" t="0"/>
          <a:stretch/>
        </p:blipFill>
        <p:spPr>
          <a:xfrm>
            <a:off x="5087800" y="1654938"/>
            <a:ext cx="4056202" cy="3515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96532" y="4457329"/>
            <a:ext cx="324436" cy="327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7"/>
          <p:cNvPicPr preferRelativeResize="0"/>
          <p:nvPr/>
        </p:nvPicPr>
        <p:blipFill rotWithShape="1">
          <a:blip r:embed="rId3">
            <a:alphaModFix/>
          </a:blip>
          <a:srcRect b="0" l="30530" r="20722" t="0"/>
          <a:stretch/>
        </p:blipFill>
        <p:spPr>
          <a:xfrm>
            <a:off x="0" y="0"/>
            <a:ext cx="376085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7"/>
          <p:cNvSpPr/>
          <p:nvPr/>
        </p:nvSpPr>
        <p:spPr>
          <a:xfrm>
            <a:off x="-11075" y="0"/>
            <a:ext cx="3760800" cy="5143500"/>
          </a:xfrm>
          <a:prstGeom prst="rect">
            <a:avLst/>
          </a:prstGeom>
          <a:solidFill>
            <a:srgbClr val="000000">
              <a:alpha val="64709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7400" y="0"/>
            <a:ext cx="514350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91863" y="702838"/>
            <a:ext cx="1014575" cy="10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15300" y="3432300"/>
            <a:ext cx="767700" cy="76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8525" y="1785075"/>
            <a:ext cx="767675" cy="7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935200" y="1717412"/>
            <a:ext cx="251950" cy="2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75500" y="2383150"/>
            <a:ext cx="251950" cy="2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12000" y="2803638"/>
            <a:ext cx="628650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138150" y="2833763"/>
            <a:ext cx="568425" cy="56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455675" y="1727725"/>
            <a:ext cx="568400" cy="5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7"/>
          <p:cNvSpPr txBox="1"/>
          <p:nvPr>
            <p:ph type="title"/>
          </p:nvPr>
        </p:nvSpPr>
        <p:spPr>
          <a:xfrm>
            <a:off x="476425" y="1964175"/>
            <a:ext cx="2808000" cy="108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 </a:t>
            </a:r>
            <a:endParaRPr b="1" sz="3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Administración de recursos</a:t>
            </a:r>
            <a:endParaRPr b="1" sz="3000"/>
          </a:p>
        </p:txBody>
      </p:sp>
      <p:sp>
        <p:nvSpPr>
          <p:cNvPr id="127" name="Google Shape;127;p17"/>
          <p:cNvSpPr/>
          <p:nvPr/>
        </p:nvSpPr>
        <p:spPr>
          <a:xfrm>
            <a:off x="500575" y="1964175"/>
            <a:ext cx="2759700" cy="1089900"/>
          </a:xfrm>
          <a:prstGeom prst="roundRect">
            <a:avLst>
              <a:gd fmla="val 16667" name="adj"/>
            </a:avLst>
          </a:prstGeom>
          <a:solidFill>
            <a:srgbClr val="FFFFFF">
              <a:alpha val="133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18"/>
          <p:cNvPicPr preferRelativeResize="0"/>
          <p:nvPr/>
        </p:nvPicPr>
        <p:blipFill rotWithShape="1">
          <a:blip r:embed="rId3">
            <a:alphaModFix amt="78000"/>
          </a:blip>
          <a:srcRect b="21967" l="13628" r="15242" t="30708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18"/>
          <p:cNvSpPr txBox="1"/>
          <p:nvPr/>
        </p:nvSpPr>
        <p:spPr>
          <a:xfrm>
            <a:off x="2880700" y="902000"/>
            <a:ext cx="3580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500">
                <a:latin typeface="Roboto"/>
                <a:ea typeface="Roboto"/>
                <a:cs typeface="Roboto"/>
                <a:sym typeface="Roboto"/>
              </a:rPr>
              <a:t>SO según Licencia</a:t>
            </a:r>
            <a:endParaRPr b="1" sz="25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2335550" y="1546575"/>
            <a:ext cx="4842900" cy="2760900"/>
          </a:xfrm>
          <a:prstGeom prst="roundRect">
            <a:avLst>
              <a:gd fmla="val 16667" name="adj"/>
            </a:avLst>
          </a:prstGeom>
          <a:solidFill>
            <a:srgbClr val="000000">
              <a:alpha val="1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8"/>
          <p:cNvSpPr txBox="1"/>
          <p:nvPr/>
        </p:nvSpPr>
        <p:spPr>
          <a:xfrm>
            <a:off x="2542299" y="1778600"/>
            <a:ext cx="18486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Open Source: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4539075" y="1778600"/>
            <a:ext cx="2452500" cy="4002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Proprietary Software:</a:t>
            </a:r>
            <a:endParaRPr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0222" y="2485999"/>
            <a:ext cx="1552754" cy="15697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8948" y="2486005"/>
            <a:ext cx="1552754" cy="1569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000000">
              <a:alpha val="54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9"/>
          <p:cNvSpPr txBox="1"/>
          <p:nvPr>
            <p:ph type="title"/>
          </p:nvPr>
        </p:nvSpPr>
        <p:spPr>
          <a:xfrm>
            <a:off x="225975" y="421650"/>
            <a:ext cx="87237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Historia</a:t>
            </a:r>
            <a:endParaRPr b="1" sz="4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/>
        </p:nvSpPr>
        <p:spPr>
          <a:xfrm>
            <a:off x="5651175" y="4078625"/>
            <a:ext cx="111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pdp-8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20"/>
          <p:cNvSpPr txBox="1"/>
          <p:nvPr/>
        </p:nvSpPr>
        <p:spPr>
          <a:xfrm>
            <a:off x="4375675" y="2284975"/>
            <a:ext cx="8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pdp-I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693825" y="2284975"/>
            <a:ext cx="999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Roboto"/>
                <a:ea typeface="Roboto"/>
                <a:cs typeface="Roboto"/>
                <a:sym typeface="Roboto"/>
              </a:rPr>
              <a:t>harvard mark i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2" name="Google Shape;152;p20"/>
          <p:cNvSpPr txBox="1"/>
          <p:nvPr>
            <p:ph type="title"/>
          </p:nvPr>
        </p:nvSpPr>
        <p:spPr>
          <a:xfrm>
            <a:off x="4123175" y="17001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1955-1965</a:t>
            </a:r>
            <a:endParaRPr sz="1800">
              <a:solidFill>
                <a:schemeClr val="dk1"/>
              </a:solidFill>
            </a:endParaRPr>
          </a:p>
        </p:txBody>
      </p:sp>
      <p:cxnSp>
        <p:nvCxnSpPr>
          <p:cNvPr id="153" name="Google Shape;153;p20"/>
          <p:cNvCxnSpPr/>
          <p:nvPr/>
        </p:nvCxnSpPr>
        <p:spPr>
          <a:xfrm rot="10800000">
            <a:off x="513525" y="2152790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4" name="Google Shape;154;p20"/>
          <p:cNvSpPr txBox="1"/>
          <p:nvPr>
            <p:ph type="title"/>
          </p:nvPr>
        </p:nvSpPr>
        <p:spPr>
          <a:xfrm>
            <a:off x="384037" y="170543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1940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>
            <p:ph idx="1" type="body"/>
          </p:nvPr>
        </p:nvSpPr>
        <p:spPr>
          <a:xfrm>
            <a:off x="925262" y="1760700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Generación Cero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6" name="Google Shape;156;p20"/>
          <p:cNvCxnSpPr/>
          <p:nvPr/>
        </p:nvCxnSpPr>
        <p:spPr>
          <a:xfrm>
            <a:off x="2114150" y="3375004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57" name="Google Shape;157;p20"/>
          <p:cNvSpPr txBox="1"/>
          <p:nvPr>
            <p:ph type="title"/>
          </p:nvPr>
        </p:nvSpPr>
        <p:spPr>
          <a:xfrm>
            <a:off x="2114162" y="33749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1945-1955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58" name="Google Shape;158;p20"/>
          <p:cNvSpPr txBox="1"/>
          <p:nvPr>
            <p:ph idx="1" type="body"/>
          </p:nvPr>
        </p:nvSpPr>
        <p:spPr>
          <a:xfrm>
            <a:off x="2543787" y="364411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Primera generación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59" name="Google Shape;159;p20"/>
          <p:cNvCxnSpPr/>
          <p:nvPr/>
        </p:nvCxnSpPr>
        <p:spPr>
          <a:xfrm rot="10800000">
            <a:off x="4057075" y="215631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0" name="Google Shape;160;p20"/>
          <p:cNvSpPr txBox="1"/>
          <p:nvPr>
            <p:ph idx="1" type="body"/>
          </p:nvPr>
        </p:nvSpPr>
        <p:spPr>
          <a:xfrm>
            <a:off x="5294687" y="17054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Segunda generación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1" name="Google Shape;161;p20"/>
          <p:cNvCxnSpPr/>
          <p:nvPr/>
        </p:nvCxnSpPr>
        <p:spPr>
          <a:xfrm>
            <a:off x="5004525" y="3374996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2" name="Google Shape;162;p20"/>
          <p:cNvSpPr txBox="1"/>
          <p:nvPr>
            <p:ph type="title"/>
          </p:nvPr>
        </p:nvSpPr>
        <p:spPr>
          <a:xfrm>
            <a:off x="5152562" y="3374966"/>
            <a:ext cx="18141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1965-1970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3" name="Google Shape;163;p20"/>
          <p:cNvSpPr txBox="1"/>
          <p:nvPr>
            <p:ph idx="1" type="body"/>
          </p:nvPr>
        </p:nvSpPr>
        <p:spPr>
          <a:xfrm>
            <a:off x="6271987" y="337496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Tercera generación</a:t>
            </a:r>
            <a:endParaRPr sz="1200">
              <a:solidFill>
                <a:schemeClr val="dk2"/>
              </a:solidFill>
            </a:endParaRPr>
          </a:p>
        </p:txBody>
      </p:sp>
      <p:cxnSp>
        <p:nvCxnSpPr>
          <p:cNvPr id="164" name="Google Shape;164;p20"/>
          <p:cNvCxnSpPr/>
          <p:nvPr/>
        </p:nvCxnSpPr>
        <p:spPr>
          <a:xfrm rot="10800000">
            <a:off x="7080781" y="2145365"/>
            <a:ext cx="0" cy="83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65" name="Google Shape;165;p20"/>
          <p:cNvSpPr txBox="1"/>
          <p:nvPr>
            <p:ph type="title"/>
          </p:nvPr>
        </p:nvSpPr>
        <p:spPr>
          <a:xfrm>
            <a:off x="7711275" y="1995900"/>
            <a:ext cx="2016300" cy="39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</a:rPr>
              <a:t>1980 - act.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6" name="Google Shape;166;p20"/>
          <p:cNvSpPr txBox="1"/>
          <p:nvPr>
            <p:ph idx="1" type="body"/>
          </p:nvPr>
        </p:nvSpPr>
        <p:spPr>
          <a:xfrm>
            <a:off x="7634512" y="2285937"/>
            <a:ext cx="1814100" cy="57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200">
                <a:solidFill>
                  <a:schemeClr val="dk2"/>
                </a:solidFill>
              </a:rPr>
              <a:t>Cuarta generación</a:t>
            </a:r>
            <a:endParaRPr sz="1200">
              <a:solidFill>
                <a:schemeClr val="dk2"/>
              </a:solidFill>
            </a:endParaRPr>
          </a:p>
        </p:txBody>
      </p:sp>
      <p:graphicFrame>
        <p:nvGraphicFramePr>
          <p:cNvPr id="167" name="Google Shape;167;p20"/>
          <p:cNvGraphicFramePr/>
          <p:nvPr/>
        </p:nvGraphicFramePr>
        <p:xfrm>
          <a:off x="323100" y="298326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{C8602E4A-02E3-42B6-B543-E05F8F191C7B}</a:tableStyleId>
              </a:tblPr>
              <a:tblGrid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  <a:gridCol w="710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sp>
        <p:nvSpPr>
          <p:cNvPr id="168" name="Google Shape;168;p20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Generaciones</a:t>
            </a:r>
            <a:endParaRPr/>
          </a:p>
        </p:txBody>
      </p:sp>
      <p:pic>
        <p:nvPicPr>
          <p:cNvPr id="169" name="Google Shape;169;p20"/>
          <p:cNvPicPr preferRelativeResize="0"/>
          <p:nvPr/>
        </p:nvPicPr>
        <p:blipFill rotWithShape="1">
          <a:blip r:embed="rId3">
            <a:alphaModFix/>
          </a:blip>
          <a:srcRect b="16352" l="0" r="0" t="17871"/>
          <a:stretch/>
        </p:blipFill>
        <p:spPr>
          <a:xfrm>
            <a:off x="648875" y="2093002"/>
            <a:ext cx="1700300" cy="837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0"/>
          <p:cNvPicPr preferRelativeResize="0"/>
          <p:nvPr/>
        </p:nvPicPr>
        <p:blipFill rotWithShape="1">
          <a:blip r:embed="rId4">
            <a:alphaModFix/>
          </a:blip>
          <a:srcRect b="0" l="25997" r="0" t="0"/>
          <a:stretch/>
        </p:blipFill>
        <p:spPr>
          <a:xfrm>
            <a:off x="2629463" y="3953675"/>
            <a:ext cx="1392750" cy="11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 rotWithShape="1">
          <a:blip r:embed="rId5">
            <a:alphaModFix/>
          </a:blip>
          <a:srcRect b="10447" l="21894" r="11638" t="13904"/>
          <a:stretch/>
        </p:blipFill>
        <p:spPr>
          <a:xfrm>
            <a:off x="4358449" y="2074125"/>
            <a:ext cx="1266800" cy="9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0"/>
          <p:cNvPicPr preferRelativeResize="0"/>
          <p:nvPr/>
        </p:nvPicPr>
        <p:blipFill rotWithShape="1">
          <a:blip r:embed="rId6">
            <a:alphaModFix/>
          </a:blip>
          <a:srcRect b="11696" l="2922" r="1575" t="7579"/>
          <a:stretch/>
        </p:blipFill>
        <p:spPr>
          <a:xfrm>
            <a:off x="5246038" y="3836000"/>
            <a:ext cx="1627125" cy="919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/>
          <p:nvPr/>
        </p:nvSpPr>
        <p:spPr>
          <a:xfrm>
            <a:off x="0" y="11050"/>
            <a:ext cx="9144000" cy="5143500"/>
          </a:xfrm>
          <a:prstGeom prst="rect">
            <a:avLst/>
          </a:prstGeom>
          <a:solidFill>
            <a:srgbClr val="000000">
              <a:alpha val="5491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1"/>
          <p:cNvSpPr txBox="1"/>
          <p:nvPr>
            <p:ph type="title"/>
          </p:nvPr>
        </p:nvSpPr>
        <p:spPr>
          <a:xfrm>
            <a:off x="225975" y="1183650"/>
            <a:ext cx="8723700" cy="277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Clasificación Y</a:t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Comparación</a:t>
            </a:r>
            <a:endParaRPr b="1" sz="4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